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82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6214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4619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1389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484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7304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098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5800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8246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9432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418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5773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6082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8484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54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8284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40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82D5C1-2B01-4D5A-8CCC-7C4AE8417A8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9A48F27-7F38-4C3C-9F62-E46DFE4CE5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4943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ainbow_Tours" TargetMode="External"/><Relationship Id="rId2" Type="http://schemas.openxmlformats.org/officeDocument/2006/relationships/hyperlink" Target="https://pl.wikipedia.org/wiki/Biuro_podr%C3%B3%C5%B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ryzm.edu.pl/files/stasiak/TURYSTYCZNE%20LOGO.pdf" TargetMode="External"/><Relationship Id="rId5" Type="http://schemas.openxmlformats.org/officeDocument/2006/relationships/hyperlink" Target="https://finanseodkuchni.pl/jak-prowadzic-firme/" TargetMode="External"/><Relationship Id="rId4" Type="http://schemas.openxmlformats.org/officeDocument/2006/relationships/hyperlink" Target="https://pl.wikipedia.org/wiki/Biuro_podr%C3%B3%C5%BCy_Fly.p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Thomas_Cook_Group" TargetMode="External"/><Relationship Id="rId2" Type="http://schemas.openxmlformats.org/officeDocument/2006/relationships/hyperlink" Target="https://pl.wikipedia.org/wiki/TU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adnikprzedsiebiorcy.pl/-jak-zalozyc-wlasna-firme" TargetMode="External"/><Relationship Id="rId4" Type="http://schemas.openxmlformats.org/officeDocument/2006/relationships/hyperlink" Target="https://pl.wikipedia.org/wiki/Itaka_(biuro_podr%C3%B3%C5%BCy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ingibiznes.pl/biznes/wlasny-biznes/" TargetMode="External"/><Relationship Id="rId2" Type="http://schemas.openxmlformats.org/officeDocument/2006/relationships/hyperlink" Target="https://mambiznes.pl/poradniki/efektywnie-prowadzic-wlasny-biznes-918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adnikprzedsiebiorcy.pl/-jak-zalozyc-biuro-podrozy" TargetMode="External"/><Relationship Id="rId5" Type="http://schemas.openxmlformats.org/officeDocument/2006/relationships/hyperlink" Target="https://biznesnaostro.pl/wlasny-biznes/" TargetMode="External"/><Relationship Id="rId4" Type="http://schemas.openxmlformats.org/officeDocument/2006/relationships/hyperlink" Target="https://businessinsider.com.pl/rozwoj-osobisty/kariera/jak-prowadzic-firme-porady-dla-poczatkujacych-przedsiebiorcow/kn71mr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F10C07-3BF6-4F0A-8AB6-C913C5840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pl-PL" sz="4800" dirty="0"/>
              <a:t>Biuro podróży – mój własny biznes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00F03765-7E6B-476B-A813-FB70F4172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62" y="3947050"/>
            <a:ext cx="9380738" cy="1564716"/>
          </a:xfrm>
        </p:spPr>
        <p:txBody>
          <a:bodyPr>
            <a:normAutofit/>
          </a:bodyPr>
          <a:lstStyle/>
          <a:p>
            <a:pPr algn="l"/>
            <a:r>
              <a:rPr lang="pl-PL" sz="2000" dirty="0" err="1"/>
              <a:t>Webquest</a:t>
            </a:r>
            <a:r>
              <a:rPr lang="pl-PL" sz="2000" dirty="0"/>
              <a:t> przeznaczony dla uczniów szkół ponadpodstawowych. Jego celem jest odkrycie zasad prowadzenia własnej działalności gospodarczej na przykładzie biura podróży.</a:t>
            </a:r>
          </a:p>
        </p:txBody>
      </p:sp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042" y="237636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688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308194"/>
            <a:ext cx="4980111" cy="44565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200" dirty="0">
                <a:latin typeface="+mj-lt"/>
              </a:rPr>
              <a:t>Prezentacja powinna zawierać następujące elementy: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Biznesplan – skąd pozyskać środki finansowe na działalność, ceny oferowanych usług,  szacowane przychody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Najważniejsze miejsca z danego obszaru, które będą głównym celem dla uczestników zorganizowanej wycieczki</a:t>
            </a:r>
          </a:p>
        </p:txBody>
      </p:sp>
      <p:pic>
        <p:nvPicPr>
          <p:cNvPr id="10242" name="Picture 2" descr="Znalezione obrazy dla zapytania: biuro podróży">
            <a:extLst>
              <a:ext uri="{FF2B5EF4-FFF2-40B4-BE49-F238E27FC236}">
                <a16:creationId xmlns="" xmlns:a16="http://schemas.microsoft.com/office/drawing/2014/main" id="{9AAEDE24-B113-4F27-80F3-578770129C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2749841"/>
            <a:ext cx="6000979" cy="3134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779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Marketingowe sposoby wyróżnienia się na tle konkurencji;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Oferowany transport dla uczestników wycieczki;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3200" dirty="0">
              <a:latin typeface="+mj-lt"/>
            </a:endParaRPr>
          </a:p>
        </p:txBody>
      </p:sp>
      <p:pic>
        <p:nvPicPr>
          <p:cNvPr id="7170" name="Picture 2" descr="Znalezione obrazy dla zapytania: biuro podróży">
            <a:extLst>
              <a:ext uri="{FF2B5EF4-FFF2-40B4-BE49-F238E27FC236}">
                <a16:creationId xmlns="" xmlns:a16="http://schemas.microsoft.com/office/drawing/2014/main" id="{404C8170-CEE3-4385-9688-02C3CCC79A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03" y="2828062"/>
            <a:ext cx="4112758" cy="316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230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Sposoby radzenia sobie z niespodziewanymi kryzysowymi sytuacjami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Lokalizacja biura podróży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Podejście do ewentualnych reklamacji klientów</a:t>
            </a:r>
          </a:p>
        </p:txBody>
      </p:sp>
      <p:pic>
        <p:nvPicPr>
          <p:cNvPr id="8194" name="Picture 2" descr="Znalezione obrazy dla zapytania: biuro podróży">
            <a:extLst>
              <a:ext uri="{FF2B5EF4-FFF2-40B4-BE49-F238E27FC236}">
                <a16:creationId xmlns="" xmlns:a16="http://schemas.microsoft.com/office/drawing/2014/main" id="{2502222B-ED4D-4664-A272-440C5F1ACF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705083"/>
            <a:ext cx="5149110" cy="342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722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Każda z grup wybiera swojego lidera, który odpowiada na pytania nauczyciela związane z tematem prezentacji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</a:rPr>
              <a:t>Szukając odpowiedzi może on konsultować się z resztą grupy</a:t>
            </a:r>
          </a:p>
        </p:txBody>
      </p:sp>
      <p:pic>
        <p:nvPicPr>
          <p:cNvPr id="9218" name="Picture 2" descr="Znalezione obrazy dla zapytania: biuro podróży">
            <a:extLst>
              <a:ext uri="{FF2B5EF4-FFF2-40B4-BE49-F238E27FC236}">
                <a16:creationId xmlns="" xmlns:a16="http://schemas.microsoft.com/office/drawing/2014/main" id="{22AFDD77-7B86-4246-B736-5FEF762664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2806"/>
            <a:ext cx="5397399" cy="355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060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</a:rPr>
              <a:t>Plakat powinien zawierać: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Logo biura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Nazwę biura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Rejon geograficzny do którego oferuje zorganizowane wycieczki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Cennik usług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Chwytliwe hasło reklamowe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Godziny otwarcia biura wraz z jego adresem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>
              <a:latin typeface="+mj-lt"/>
            </a:endParaRPr>
          </a:p>
        </p:txBody>
      </p:sp>
      <p:pic>
        <p:nvPicPr>
          <p:cNvPr id="6146" name="Picture 2" descr="Znalezione obrazy dla zapytania: biuro podróży">
            <a:extLst>
              <a:ext uri="{FF2B5EF4-FFF2-40B4-BE49-F238E27FC236}">
                <a16:creationId xmlns="" xmlns:a16="http://schemas.microsoft.com/office/drawing/2014/main" id="{FA5F3FE5-D445-4591-9E93-F519C6FEF5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43" y="2653129"/>
            <a:ext cx="4422634" cy="3685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618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92500"/>
          </a:bodyPr>
          <a:lstStyle/>
          <a:p>
            <a:r>
              <a:rPr lang="pl-PL" sz="3200" dirty="0"/>
              <a:t>Forma wykonania plakatu jest w pełni dowolna. To może być na przykład rysunek bądź plik graficzny stworzony na komputerze.</a:t>
            </a:r>
          </a:p>
          <a:p>
            <a:r>
              <a:rPr lang="pl-PL" sz="3200" dirty="0"/>
              <a:t>Nie zapomnijcie się podpisać pod plakatem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200" dirty="0">
              <a:latin typeface="+mj-lt"/>
            </a:endParaRPr>
          </a:p>
        </p:txBody>
      </p:sp>
      <p:pic>
        <p:nvPicPr>
          <p:cNvPr id="5122" name="Picture 2" descr="Znalezione obrazy dla zapytania: biuro podróży">
            <a:extLst>
              <a:ext uri="{FF2B5EF4-FFF2-40B4-BE49-F238E27FC236}">
                <a16:creationId xmlns="" xmlns:a16="http://schemas.microsoft.com/office/drawing/2014/main" id="{91862C32-5E50-415B-9650-A25C9EA331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2" y="2389611"/>
            <a:ext cx="3374891" cy="4293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583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2"/>
              </a:rPr>
              <a:t>https://pl.wikipedia.org/wiki/Biuro_podr%C3%B3%C5%BCy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3"/>
              </a:rPr>
              <a:t>https://pl.wikipedia.org/wiki/Rainbow_Tours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4"/>
              </a:rPr>
              <a:t>https://pl.wikipedia.org/wiki/Biuro_podr%C3%B3%C5%BCy_Fly.pl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5"/>
              </a:rPr>
              <a:t>https://finanseodkuchni.pl/jak-prowadzic-firme</a:t>
            </a:r>
            <a:r>
              <a:rPr lang="pl-PL" sz="3200" dirty="0" smtClean="0">
                <a:latin typeface="+mj-lt"/>
                <a:hlinkClick r:id="rId5"/>
              </a:rPr>
              <a:t>/</a:t>
            </a:r>
            <a:endParaRPr lang="pl-PL" sz="32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 smtClean="0">
                <a:latin typeface="+mj-lt"/>
                <a:hlinkClick r:id="rId6"/>
              </a:rPr>
              <a:t>http://www.turyzm.edu.pl/files/stasiak/TURYSTYCZNE%20LOGO.pdf</a:t>
            </a:r>
            <a:endParaRPr lang="pl-PL" sz="32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87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2"/>
              </a:rPr>
              <a:t>https://pl.wikipedia.org/wiki/TUI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3"/>
              </a:rPr>
              <a:t>https://pl.wikipedia.org/wiki/Thomas_Cook_Group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4"/>
              </a:rPr>
              <a:t>https://pl.wikipedia.org/wiki/Itaka_(biuro_podr%C3%B3%C5%BCy)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 smtClean="0">
                <a:latin typeface="+mj-lt"/>
                <a:hlinkClick r:id="rId5"/>
              </a:rPr>
              <a:t>https://poradnikprzedsiebiorcy.pl/-jak-zalozyc-wlasna-firme</a:t>
            </a:r>
            <a:endParaRPr lang="pl-PL" sz="32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59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2"/>
              </a:rPr>
              <a:t>https://mambiznes.pl/poradniki/efektywnie-prowadzic-wlasny-biznes-91826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3"/>
              </a:rPr>
              <a:t>https://marketingibiznes.pl/biznes/wlasny-biznes/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4"/>
              </a:rPr>
              <a:t>https://businessinsider.com.pl/rozwoj-osobisty/kariera/jak-prowadzic-firme-porady-dla-poczatkujacych-przedsiebiorcow/kn71mrm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5"/>
              </a:rPr>
              <a:t>https://biznesnaostro.pl/wlasny-biznes</a:t>
            </a:r>
            <a:r>
              <a:rPr lang="pl-PL" sz="3200" dirty="0" smtClean="0">
                <a:latin typeface="+mj-lt"/>
                <a:hlinkClick r:id="rId5"/>
              </a:rPr>
              <a:t>/</a:t>
            </a:r>
            <a:endParaRPr lang="pl-PL" sz="32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smtClean="0">
                <a:latin typeface="+mj-lt"/>
                <a:hlinkClick r:id="rId6"/>
              </a:rPr>
              <a:t>https://poradnikprzedsiebiorcy.pl/-jak-zalozyc-biuro-podrozy</a:t>
            </a:r>
            <a:endParaRPr lang="pl-PL" sz="320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45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59" y="565295"/>
            <a:ext cx="8761413" cy="706964"/>
          </a:xfrm>
        </p:spPr>
        <p:txBody>
          <a:bodyPr/>
          <a:lstStyle/>
          <a:p>
            <a:r>
              <a:rPr lang="pl-PL" sz="4400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CBC73A11-94B3-4733-A7A6-7C024A2EF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78880034"/>
              </p:ext>
            </p:extLst>
          </p:nvPr>
        </p:nvGraphicFramePr>
        <p:xfrm>
          <a:off x="514902" y="1346120"/>
          <a:ext cx="10875148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787">
                  <a:extLst>
                    <a:ext uri="{9D8B030D-6E8A-4147-A177-3AD203B41FA5}">
                      <a16:colId xmlns="" xmlns:a16="http://schemas.microsoft.com/office/drawing/2014/main" val="127961879"/>
                    </a:ext>
                  </a:extLst>
                </a:gridCol>
                <a:gridCol w="2718787">
                  <a:extLst>
                    <a:ext uri="{9D8B030D-6E8A-4147-A177-3AD203B41FA5}">
                      <a16:colId xmlns="" xmlns:a16="http://schemas.microsoft.com/office/drawing/2014/main" val="2015082290"/>
                    </a:ext>
                  </a:extLst>
                </a:gridCol>
                <a:gridCol w="2718787">
                  <a:extLst>
                    <a:ext uri="{9D8B030D-6E8A-4147-A177-3AD203B41FA5}">
                      <a16:colId xmlns="" xmlns:a16="http://schemas.microsoft.com/office/drawing/2014/main" val="2109141094"/>
                    </a:ext>
                  </a:extLst>
                </a:gridCol>
                <a:gridCol w="2718787">
                  <a:extLst>
                    <a:ext uri="{9D8B030D-6E8A-4147-A177-3AD203B41FA5}">
                      <a16:colId xmlns="" xmlns:a16="http://schemas.microsoft.com/office/drawing/2014/main" val="1345136435"/>
                    </a:ext>
                  </a:extLst>
                </a:gridCol>
              </a:tblGrid>
              <a:tr h="206925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7386511"/>
                  </a:ext>
                </a:extLst>
              </a:tr>
              <a:tr h="87638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100" noProof="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100" baseline="0" noProof="0" dirty="0">
                          <a:latin typeface="+mj-lt"/>
                          <a:cs typeface="Times New Roman" panose="02020603050405020304" pitchFamily="18" charset="0"/>
                        </a:rPr>
                        <a:t>Przedstawienie mało twórcze, niekompletne, dużo w nim braków, informacji, które nie są związane z tematem. Słabe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noProof="0" dirty="0">
                          <a:latin typeface="+mj-lt"/>
                        </a:rPr>
                        <a:t>Prawidłowe informację. Ewentualnie drobne niedociągnięcia.</a:t>
                      </a:r>
                    </a:p>
                    <a:p>
                      <a:pPr algn="ctr"/>
                      <a:r>
                        <a:rPr lang="pl-PL" sz="1100" baseline="0" noProof="0" dirty="0">
                          <a:latin typeface="+mj-lt"/>
                        </a:rPr>
                        <a:t>Dobre wykorzystanie źródeł.</a:t>
                      </a:r>
                      <a:endParaRPr lang="pl-PL" sz="11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Bardzo dobrze przygotowana prezentacja, wyczerpująca i bez jakichkolwiek błędów</a:t>
                      </a:r>
                      <a:endParaRPr lang="cs-CZ" sz="11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2848056"/>
                  </a:ext>
                </a:extLst>
              </a:tr>
              <a:tr h="1144174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Strona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</a:rPr>
                        <a:t>Praca wykonana niedbale, nie</a:t>
                      </a:r>
                      <a:r>
                        <a:rPr lang="pl-PL" sz="1100" baseline="0" noProof="0" dirty="0">
                          <a:latin typeface="+mj-lt"/>
                        </a:rPr>
                        <a:t>czytelnie, brak grafiki i obrazków, brak opisów. Niepoprawne rozplanowanie informacji na stronie</a:t>
                      </a:r>
                      <a:r>
                        <a:rPr lang="cs-CZ" sz="1100" baseline="0" dirty="0">
                          <a:latin typeface="+mj-lt"/>
                        </a:rPr>
                        <a:t>.</a:t>
                      </a:r>
                      <a:endParaRPr lang="cs-CZ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</a:rPr>
                        <a:t>Praca wykonana staranie, czytelnie. Dobre rozplanowanie informacji na stronie. Odpowiednia grafika.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chemeClr val="bg2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Praca</a:t>
                      </a:r>
                      <a:r>
                        <a:rPr lang="pl-PL" sz="1100" b="0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100" b="0" i="0" u="none" strike="noStrike" kern="1200" dirty="0">
                          <a:solidFill>
                            <a:schemeClr val="bg2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bardzo  estetyczna, czytelna, n</a:t>
                      </a:r>
                      <a:r>
                        <a:rPr lang="pl-PL" sz="1100" noProof="0" dirty="0">
                          <a:latin typeface="+mj-lt"/>
                        </a:rPr>
                        <a:t>Praca bardzo estetyczna i kreatywna, praca przejrzysta i motywująca do tego, żeby zapoznać się z jej treścią. Poprawne rozplanowanie grafiki i tekstu. Praca ciekawa i kolorowa.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chemeClr val="bg2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się z nią.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272976"/>
                  </a:ext>
                </a:extLst>
              </a:tr>
              <a:tr h="4747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noProof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Brak</a:t>
                      </a:r>
                      <a:r>
                        <a:rPr lang="pl-PL" sz="1100" b="0" baseline="0" noProof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zaangażowania wszystkich członków grupy</a:t>
                      </a:r>
                      <a:r>
                        <a:rPr lang="pl-PL" sz="1100" b="0" noProof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  Nieporozumienia przy planowaniu treści prezentacji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noProof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Dobra współpraca wszystkich członków grupy</a:t>
                      </a:r>
                      <a:r>
                        <a:rPr lang="pl-PL" sz="1100" b="0" baseline="0" noProof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 Współpraca na zadawalającym poziomie</a:t>
                      </a:r>
                      <a:endParaRPr lang="pl-PL" sz="1100" noProof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Bardzo dobra współpraca w grupie, komunikacja i wymiana informacji</a:t>
                      </a:r>
                      <a:r>
                        <a:rPr lang="pl-PL" sz="1100" baseline="0" dirty="0">
                          <a:latin typeface="+mj-lt"/>
                        </a:rPr>
                        <a:t> </a:t>
                      </a:r>
                      <a:r>
                        <a:rPr lang="pl-PL" sz="1100" dirty="0">
                          <a:latin typeface="+mj-lt"/>
                        </a:rPr>
                        <a:t>przebiegała</a:t>
                      </a:r>
                      <a:r>
                        <a:rPr lang="pl-PL" sz="1100" baseline="0" dirty="0">
                          <a:latin typeface="+mj-lt"/>
                        </a:rPr>
                        <a:t> bez problemów. 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9920063"/>
                  </a:ext>
                </a:extLst>
              </a:tr>
              <a:tr h="87638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Słaba znajomość tematu, w związku z czym</a:t>
                      </a:r>
                      <a:r>
                        <a:rPr lang="pl-PL" sz="1100" baseline="0" dirty="0">
                          <a:latin typeface="+mj-lt"/>
                        </a:rPr>
                        <a:t> p</a:t>
                      </a:r>
                      <a:r>
                        <a:rPr lang="pl-PL" sz="1100" dirty="0">
                          <a:latin typeface="+mj-lt"/>
                        </a:rPr>
                        <a:t>rezentacja tylko przeczytana (zamigana), niezrozumienie</a:t>
                      </a:r>
                      <a:r>
                        <a:rPr lang="pl-PL" sz="1100" baseline="0" dirty="0">
                          <a:latin typeface="+mj-lt"/>
                        </a:rPr>
                        <a:t> słownictwa.  Uczniowie nie odpowiedzieli na pytania do prezentacji. 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częściowo mówiona z pamięci, częściowo czytana. Brak zadowalających</a:t>
                      </a:r>
                      <a:r>
                        <a:rPr lang="pl-PL" sz="11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odpowiedzi na pytania nauczyciela. </a:t>
                      </a:r>
                      <a:endParaRPr lang="pl-PL" sz="1100" b="0" i="0" u="none" strike="noStrike" kern="1200" noProof="0" dirty="0"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</a:rPr>
                        <a:t>Praca prezentowana w ciekawy, właściwy i uporządkowany</a:t>
                      </a:r>
                      <a:r>
                        <a:rPr lang="pl-PL" sz="1100" baseline="0" noProof="0" dirty="0">
                          <a:latin typeface="+mj-lt"/>
                        </a:rPr>
                        <a:t> sposób</a:t>
                      </a:r>
                      <a:r>
                        <a:rPr lang="pl-PL" sz="1100" noProof="0" dirty="0">
                          <a:latin typeface="+mj-lt"/>
                        </a:rPr>
                        <a:t>. Dobre zrozumienie treści.</a:t>
                      </a:r>
                      <a:r>
                        <a:rPr lang="pl-PL" sz="1100" baseline="0" noProof="0" dirty="0">
                          <a:latin typeface="+mj-lt"/>
                        </a:rPr>
                        <a:t> Poprawne odpowiedzi na pytania nauczyciela</a:t>
                      </a:r>
                      <a:r>
                        <a:rPr lang="pl-PL" sz="1100" noProof="0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373195"/>
                  </a:ext>
                </a:extLst>
              </a:tr>
              <a:tr h="742496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Plakat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Nieciekawy</a:t>
                      </a:r>
                      <a:r>
                        <a:rPr lang="pl-PL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i niedokończony plakat z niewiarygodnymi informacjami, brak podsumowania</a:t>
                      </a:r>
                      <a:endParaRPr lang="pl-PL" sz="11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Piękny plakat z wiarygodnymi informacjami i podsumowaniem, małe błędy graficzne lub błędy w podsumowaniu</a:t>
                      </a:r>
                      <a:endParaRPr lang="pl-PL" sz="11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Duża kreatywność</a:t>
                      </a:r>
                      <a:r>
                        <a:rPr lang="pl-PL" sz="11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 zaangażowanie. Poszukiwanie ciekawych rozwiązań i koncepcji.  Samodzielna (bez pomocy nauczyciela) i skoordynowana praca.</a:t>
                      </a:r>
                      <a:endParaRPr lang="pl-PL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01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3563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r>
              <a:rPr lang="pl-PL" sz="3200" dirty="0"/>
              <a:t>Prowadzenie własnej działalności gospodarczej wiąże się z licznymi zaletami jak i przeciwnościami z którymi trzeba się zmierzyć, by założony biznes przynosił zyski.</a:t>
            </a:r>
          </a:p>
        </p:txBody>
      </p:sp>
      <p:pic>
        <p:nvPicPr>
          <p:cNvPr id="14338" name="Picture 2" descr="Znalezione obrazy dla zapytania: własny biznes">
            <a:extLst>
              <a:ext uri="{FF2B5EF4-FFF2-40B4-BE49-F238E27FC236}">
                <a16:creationId xmlns="" xmlns:a16="http://schemas.microsoft.com/office/drawing/2014/main" id="{5B1542A4-B61D-4007-B6E6-45B1806CE9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88" y="2384548"/>
            <a:ext cx="5397460" cy="4042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281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4C0E978-08C5-4CB2-A0E6-15868730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F9B8F3D8-EEAF-4242-9A56-1B5A614D7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64594943"/>
              </p:ext>
            </p:extLst>
          </p:nvPr>
        </p:nvGraphicFramePr>
        <p:xfrm>
          <a:off x="1155700" y="2603500"/>
          <a:ext cx="88249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6">
                  <a:extLst>
                    <a:ext uri="{9D8B030D-6E8A-4147-A177-3AD203B41FA5}">
                      <a16:colId xmlns="" xmlns:a16="http://schemas.microsoft.com/office/drawing/2014/main" val="3087600667"/>
                    </a:ext>
                  </a:extLst>
                </a:gridCol>
                <a:gridCol w="4412456">
                  <a:extLst>
                    <a:ext uri="{9D8B030D-6E8A-4147-A177-3AD203B41FA5}">
                      <a16:colId xmlns="" xmlns:a16="http://schemas.microsoft.com/office/drawing/2014/main" val="289104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391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736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355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779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96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638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986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156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2B2EDB-E7F6-4E44-8D78-49C972D3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108D9B-5F93-4D43-9254-313473D6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2603499"/>
            <a:ext cx="10333607" cy="387720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Na zajęciach zapoznaliście się z tajnikami zakładania i prowadzenia własnego biznesu.</a:t>
            </a:r>
          </a:p>
          <a:p>
            <a:r>
              <a:rPr lang="pl-PL" sz="3200" dirty="0"/>
              <a:t>Odkryliście być może w sobie żyłkę przedsiębiorcy zwłaszcza w tematyce turystycznej.</a:t>
            </a:r>
          </a:p>
          <a:p>
            <a:r>
              <a:rPr lang="pl-PL" sz="3200" dirty="0"/>
              <a:t>Nauczyliście się tworzyć plakaty reklamujące przedsiębiorstwo.</a:t>
            </a:r>
          </a:p>
          <a:p>
            <a:r>
              <a:rPr lang="pl-PL" sz="3200" dirty="0"/>
              <a:t>Być może w przyszłości sami podejmiecie się wyzwania założenia własnego biura podróży.</a:t>
            </a:r>
          </a:p>
        </p:txBody>
      </p:sp>
    </p:spTree>
    <p:extLst>
      <p:ext uri="{BB962C8B-B14F-4D97-AF65-F5344CB8AC3E}">
        <p14:creationId xmlns="" xmlns:p14="http://schemas.microsoft.com/office/powerpoint/2010/main" val="288058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2B2EDB-E7F6-4E44-8D78-49C972D3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108D9B-5F93-4D43-9254-313473D6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2603499"/>
            <a:ext cx="10333607" cy="3877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200" dirty="0" err="1">
                <a:solidFill>
                  <a:schemeClr val="tx1"/>
                </a:solidFill>
              </a:rPr>
              <a:t>WebQuest</a:t>
            </a:r>
            <a:r>
              <a:rPr lang="pl-PL" sz="32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200" dirty="0" err="1">
                <a:solidFill>
                  <a:schemeClr val="tx1"/>
                </a:solidFill>
              </a:rPr>
              <a:t>Questa</a:t>
            </a:r>
            <a:r>
              <a:rPr lang="pl-PL" sz="32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298086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85000" lnSpcReduction="20000"/>
          </a:bodyPr>
          <a:lstStyle/>
          <a:p>
            <a:r>
              <a:rPr lang="pl-PL" sz="3200" dirty="0"/>
              <a:t>Jednym z pomysłów na prowadzenie własnej działalności gospodarczej jest założenie własnego biura turystycznego.</a:t>
            </a:r>
          </a:p>
          <a:p>
            <a:r>
              <a:rPr lang="pl-PL" sz="3200" dirty="0"/>
              <a:t>Powodem tego jest rosnąca liczba ludzi których pasją zostaje podróżowanie.</a:t>
            </a:r>
          </a:p>
          <a:p>
            <a:r>
              <a:rPr lang="pl-PL" sz="3200" dirty="0"/>
              <a:t>Wiąże się to z rosnącym zapotrzebowaniem na usługi turystyczne.</a:t>
            </a:r>
          </a:p>
        </p:txBody>
      </p:sp>
      <p:pic>
        <p:nvPicPr>
          <p:cNvPr id="1026" name="Picture 2" descr="Znalezione obrazy dla zapytania: biuro podróży">
            <a:extLst>
              <a:ext uri="{FF2B5EF4-FFF2-40B4-BE49-F238E27FC236}">
                <a16:creationId xmlns="" xmlns:a16="http://schemas.microsoft.com/office/drawing/2014/main" id="{7F78CF0F-FCE3-40E2-9C11-30D91B007A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2763297"/>
            <a:ext cx="5255682" cy="3726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883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r>
              <a:rPr lang="pl-PL" sz="3200" dirty="0"/>
              <a:t>Na zajęciach dowiemy się jakie są blaski i cienie prowadzenia własnego biura turystycznego.</a:t>
            </a:r>
          </a:p>
          <a:p>
            <a:r>
              <a:rPr lang="pl-PL" sz="3200" dirty="0"/>
              <a:t>Każdy z was będzie mógł wcielić się w tę wymagającą rolę.</a:t>
            </a:r>
          </a:p>
        </p:txBody>
      </p:sp>
      <p:pic>
        <p:nvPicPr>
          <p:cNvPr id="2050" name="Picture 2" descr="Znalezione obrazy dla zapytania: biuro podróży">
            <a:extLst>
              <a:ext uri="{FF2B5EF4-FFF2-40B4-BE49-F238E27FC236}">
                <a16:creationId xmlns="" xmlns:a16="http://schemas.microsoft.com/office/drawing/2014/main" id="{D44C59C9-CBF9-4F8A-9566-A215CB479F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86" y="2603500"/>
            <a:ext cx="4555066" cy="341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627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Uczniowie dzielą się na grupy. Każda z grup wykonuje prezentację w której wcielają się oni w prowadzących biuro podróży. W zależności od grupy, ich biuro zajmuje się organizacją wycieczkę na jednym ze wskazanych obszarów geograficznych.</a:t>
            </a:r>
          </a:p>
        </p:txBody>
      </p:sp>
      <p:pic>
        <p:nvPicPr>
          <p:cNvPr id="3074" name="Picture 2" descr="Znalezione obrazy dla zapytania: biuro podróży">
            <a:extLst>
              <a:ext uri="{FF2B5EF4-FFF2-40B4-BE49-F238E27FC236}">
                <a16:creationId xmlns="" xmlns:a16="http://schemas.microsoft.com/office/drawing/2014/main" id="{F11CF97D-27DB-4DBF-B1F5-22579E3B04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706025"/>
            <a:ext cx="5457474" cy="3632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434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r>
              <a:rPr lang="pl-PL" sz="3200" dirty="0"/>
              <a:t>Następnie każda z grup wybiera swojego lidera. Jego rolą jest przedstawienie prezentacji. Nauczyciel zadaje pytania związane z tematem.</a:t>
            </a:r>
          </a:p>
        </p:txBody>
      </p:sp>
      <p:pic>
        <p:nvPicPr>
          <p:cNvPr id="12290" name="Picture 2" descr="Znalezione obrazy dla zapytania: biuro podróży">
            <a:extLst>
              <a:ext uri="{FF2B5EF4-FFF2-40B4-BE49-F238E27FC236}">
                <a16:creationId xmlns="" xmlns:a16="http://schemas.microsoft.com/office/drawing/2014/main" id="{3CB85B13-8234-43E0-A17A-A7AED798A2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2" y="2695660"/>
            <a:ext cx="5265669" cy="3527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721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r>
              <a:rPr lang="pl-PL" sz="3200" dirty="0"/>
              <a:t>Uczniowie indywidualnie mają za zadanie stworzyć plakat, który reklamował będzie ich biuro podróży.</a:t>
            </a:r>
          </a:p>
        </p:txBody>
      </p:sp>
      <p:pic>
        <p:nvPicPr>
          <p:cNvPr id="13314" name="Picture 2" descr="Znalezione obrazy dla zapytania: biuro podróży">
            <a:extLst>
              <a:ext uri="{FF2B5EF4-FFF2-40B4-BE49-F238E27FC236}">
                <a16:creationId xmlns="" xmlns:a16="http://schemas.microsoft.com/office/drawing/2014/main" id="{B85DE09F-DDE4-401A-AF74-1C25152AB2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90" y="2965859"/>
            <a:ext cx="4931827" cy="3248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036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85000" lnSpcReduction="20000"/>
          </a:bodyPr>
          <a:lstStyle/>
          <a:p>
            <a:r>
              <a:rPr lang="pl-PL" sz="3200" dirty="0"/>
              <a:t>Każda z grup losuje temat prezentacji związany z prowadzeniem biura podróży, spośród następujących rejonów geograficznych: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Tatry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Morze Bałtyckie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Afryka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Stolice Europy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USA</a:t>
            </a:r>
          </a:p>
        </p:txBody>
      </p:sp>
      <p:pic>
        <p:nvPicPr>
          <p:cNvPr id="4098" name="Picture 2" descr="Znalezione obrazy dla zapytania: biuro podróży">
            <a:extLst>
              <a:ext uri="{FF2B5EF4-FFF2-40B4-BE49-F238E27FC236}">
                <a16:creationId xmlns="" xmlns:a16="http://schemas.microsoft.com/office/drawing/2014/main" id="{3CEE0AFA-6364-4DE5-9069-6E02AAE70E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60" y="2972244"/>
            <a:ext cx="6063625" cy="3277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543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32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W każdej prezentacji musi być podany: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2. Imię i nazwisko uczniów którzy ją przygotowali.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3. Opracowanie tematu według wytycznych.</a:t>
            </a:r>
          </a:p>
        </p:txBody>
      </p:sp>
      <p:pic>
        <p:nvPicPr>
          <p:cNvPr id="11266" name="Picture 2" descr="Znalezione obrazy dla zapytania: biuro podróży">
            <a:extLst>
              <a:ext uri="{FF2B5EF4-FFF2-40B4-BE49-F238E27FC236}">
                <a16:creationId xmlns="" xmlns:a16="http://schemas.microsoft.com/office/drawing/2014/main" id="{DDE874AB-35A7-4950-9915-BBA2A043F1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22" y="2765364"/>
            <a:ext cx="5255807" cy="3369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5954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TM02900722[[fn=Jon (konferencyjny)]]</Template>
  <TotalTime>84</TotalTime>
  <Words>923</Words>
  <Application>Microsoft Office PowerPoint</Application>
  <PresentationFormat>Niestandardowy</PresentationFormat>
  <Paragraphs>126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Jon (sala konferencyjna)</vt:lpstr>
      <vt:lpstr>Biuro podróży – mój własny biznes</vt:lpstr>
      <vt:lpstr>Wprowadzenie</vt:lpstr>
      <vt:lpstr>Wprowadzenie</vt:lpstr>
      <vt:lpstr>Wprowadzenie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Biuro podróży – mój własny biznes</dc:title>
  <dc:creator>Konrad Poręba</dc:creator>
  <cp:lastModifiedBy>Konrad1</cp:lastModifiedBy>
  <cp:revision>16</cp:revision>
  <dcterms:created xsi:type="dcterms:W3CDTF">2021-02-21T14:08:49Z</dcterms:created>
  <dcterms:modified xsi:type="dcterms:W3CDTF">2021-09-22T11:23:46Z</dcterms:modified>
</cp:coreProperties>
</file>